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1C1C1C"/>
    <a:srgbClr val="5F5F5F"/>
    <a:srgbClr val="99FF33"/>
    <a:srgbClr val="00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1382" y="-23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0AB-5F40-43B9-BE11-658ED42D3D96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C0B-25EA-4822-A7C6-29B07ACB3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5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0AB-5F40-43B9-BE11-658ED42D3D96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C0B-25EA-4822-A7C6-29B07ACB3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5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0AB-5F40-43B9-BE11-658ED42D3D96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C0B-25EA-4822-A7C6-29B07ACB3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60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0AB-5F40-43B9-BE11-658ED42D3D96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C0B-25EA-4822-A7C6-29B07ACB3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58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0AB-5F40-43B9-BE11-658ED42D3D96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C0B-25EA-4822-A7C6-29B07ACB3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88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0AB-5F40-43B9-BE11-658ED42D3D96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C0B-25EA-4822-A7C6-29B07ACB3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95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0AB-5F40-43B9-BE11-658ED42D3D96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C0B-25EA-4822-A7C6-29B07ACB3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56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0AB-5F40-43B9-BE11-658ED42D3D96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C0B-25EA-4822-A7C6-29B07ACB3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75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0AB-5F40-43B9-BE11-658ED42D3D96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C0B-25EA-4822-A7C6-29B07ACB3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35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0AB-5F40-43B9-BE11-658ED42D3D96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C0B-25EA-4822-A7C6-29B07ACB3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0AB-5F40-43B9-BE11-658ED42D3D96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C0B-25EA-4822-A7C6-29B07ACB3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3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C70AB-5F40-43B9-BE11-658ED42D3D96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DBC0B-25EA-4822-A7C6-29B07ACB3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6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:\F2.06(医事).99(雑) 24 認知症疾患医療センター\H31年度\主催研修\VR体験会\写真１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338" y="4753078"/>
            <a:ext cx="2977662" cy="210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9E5B4ECA-F445-41DC-8220-B8EBE75CDFB2}"/>
              </a:ext>
            </a:extLst>
          </p:cNvPr>
          <p:cNvSpPr txBox="1"/>
          <p:nvPr/>
        </p:nvSpPr>
        <p:spPr>
          <a:xfrm>
            <a:off x="1828800" y="1263329"/>
            <a:ext cx="7971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rgbClr val="FF3300"/>
                </a:solidFill>
                <a:latin typeface="+mj-ea"/>
                <a:ea typeface="+mj-ea"/>
              </a:rPr>
              <a:t>A:</a:t>
            </a:r>
            <a:r>
              <a:rPr lang="ja-JP" altLang="ja-JP" sz="2000" b="1" dirty="0" smtClean="0">
                <a:solidFill>
                  <a:srgbClr val="FF3300"/>
                </a:solidFill>
                <a:latin typeface="+mj-ea"/>
                <a:ea typeface="+mj-ea"/>
              </a:rPr>
              <a:t>１０：３０</a:t>
            </a:r>
            <a:r>
              <a:rPr lang="ja-JP" altLang="ja-JP" sz="2000" b="1" dirty="0">
                <a:solidFill>
                  <a:srgbClr val="FF3300"/>
                </a:solidFill>
                <a:latin typeface="+mj-ea"/>
                <a:ea typeface="+mj-ea"/>
              </a:rPr>
              <a:t>～</a:t>
            </a:r>
            <a:r>
              <a:rPr lang="ja-JP" altLang="ja-JP" sz="2000" b="1" dirty="0" smtClean="0">
                <a:solidFill>
                  <a:srgbClr val="FF3300"/>
                </a:solidFill>
                <a:latin typeface="+mj-ea"/>
                <a:ea typeface="+mj-ea"/>
              </a:rPr>
              <a:t>１２：００</a:t>
            </a:r>
            <a:r>
              <a:rPr lang="ja-JP" altLang="en-US" sz="2000" b="1" dirty="0" smtClean="0">
                <a:solidFill>
                  <a:srgbClr val="FF3300"/>
                </a:solidFill>
                <a:latin typeface="+mj-ea"/>
                <a:ea typeface="+mj-ea"/>
              </a:rPr>
              <a:t>　　　　</a:t>
            </a:r>
            <a:r>
              <a:rPr lang="en-US" altLang="ja-JP" sz="2000" b="1" dirty="0" smtClean="0">
                <a:solidFill>
                  <a:srgbClr val="FF3300"/>
                </a:solidFill>
                <a:latin typeface="+mj-ea"/>
                <a:ea typeface="+mj-ea"/>
              </a:rPr>
              <a:t>B</a:t>
            </a:r>
            <a:r>
              <a:rPr lang="ja-JP" altLang="en-US" sz="2000" b="1" dirty="0" smtClean="0">
                <a:solidFill>
                  <a:srgbClr val="FF3300"/>
                </a:solidFill>
                <a:latin typeface="+mj-ea"/>
                <a:ea typeface="+mj-ea"/>
              </a:rPr>
              <a:t>　</a:t>
            </a:r>
            <a:r>
              <a:rPr lang="ja-JP" altLang="ja-JP" sz="2000" b="1" dirty="0">
                <a:solidFill>
                  <a:srgbClr val="FF3300"/>
                </a:solidFill>
                <a:latin typeface="+mj-ea"/>
                <a:ea typeface="+mj-ea"/>
              </a:rPr>
              <a:t>　１３：３０～１５：００</a:t>
            </a:r>
          </a:p>
          <a:p>
            <a:endParaRPr kumimoji="1" lang="en-US" altLang="ja-JP" sz="20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D2E15927-EAB5-42A7-A330-19ABC6CB7EDB}"/>
              </a:ext>
            </a:extLst>
          </p:cNvPr>
          <p:cNvSpPr txBox="1"/>
          <p:nvPr/>
        </p:nvSpPr>
        <p:spPr>
          <a:xfrm>
            <a:off x="-82573" y="4660777"/>
            <a:ext cx="81714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FF33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場所：岐阜市民病院　西診療棟</a:t>
            </a:r>
            <a:r>
              <a:rPr kumimoji="1" lang="en-US" altLang="ja-JP" sz="2800" dirty="0">
                <a:solidFill>
                  <a:srgbClr val="FF33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kumimoji="1" lang="ja-JP" altLang="en-US" sz="2800" dirty="0">
                <a:solidFill>
                  <a:srgbClr val="FF33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階　サルビアホール</a:t>
            </a:r>
            <a:endParaRPr kumimoji="1" lang="en-US" altLang="ja-JP" sz="2800" dirty="0">
              <a:solidFill>
                <a:srgbClr val="FF33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solidFill>
                  <a:srgbClr val="00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対象：岐阜県内の一般</a:t>
            </a:r>
            <a:r>
              <a:rPr kumimoji="1" lang="ja-JP" altLang="en-US" sz="2000" dirty="0">
                <a:solidFill>
                  <a:srgbClr val="00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市民、認知症の方に関わる関係者</a:t>
            </a:r>
            <a:r>
              <a:rPr kumimoji="1" lang="ja-JP" altLang="en-US" sz="2000" dirty="0" smtClean="0">
                <a:solidFill>
                  <a:srgbClr val="00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等</a:t>
            </a:r>
            <a:endParaRPr kumimoji="1" lang="en-US" altLang="ja-JP" sz="2000" dirty="0" smtClean="0">
              <a:solidFill>
                <a:srgbClr val="0000FF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solidFill>
                  <a:srgbClr val="00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2000" dirty="0" smtClean="0">
                <a:solidFill>
                  <a:srgbClr val="00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kumimoji="1" lang="ja-JP" altLang="en-US" sz="2000" dirty="0" smtClean="0">
                <a:solidFill>
                  <a:srgbClr val="00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眼鏡を</a:t>
            </a:r>
            <a:r>
              <a:rPr kumimoji="1" lang="ja-JP" altLang="en-US" sz="2000" dirty="0">
                <a:solidFill>
                  <a:srgbClr val="00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かけ</a:t>
            </a:r>
            <a:r>
              <a:rPr kumimoji="1" lang="ja-JP" altLang="en-US" sz="2000" dirty="0" smtClean="0">
                <a:solidFill>
                  <a:srgbClr val="00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たままで体験できます。</a:t>
            </a:r>
            <a:endParaRPr kumimoji="1" lang="en-US" altLang="ja-JP" sz="2000" dirty="0" smtClean="0">
              <a:solidFill>
                <a:srgbClr val="0000FF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solidFill>
                  <a:srgbClr val="00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2000" dirty="0" smtClean="0">
                <a:solidFill>
                  <a:srgbClr val="00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※13</a:t>
            </a:r>
            <a:r>
              <a:rPr kumimoji="1" lang="ja-JP" altLang="en-US" sz="2000" dirty="0" smtClean="0">
                <a:solidFill>
                  <a:srgbClr val="00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歳未満の方は、ご参加できません</a:t>
            </a:r>
            <a:r>
              <a:rPr kumimoji="1" lang="ja-JP" altLang="en-US" sz="2800" dirty="0" smtClean="0">
                <a:solidFill>
                  <a:srgbClr val="00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。</a:t>
            </a:r>
            <a:endParaRPr kumimoji="1" lang="ja-JP" altLang="en-US" sz="2800" dirty="0">
              <a:solidFill>
                <a:srgbClr val="0000FF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F618EAC2-72DB-44B9-A3BC-1EC21FEA66E3}"/>
              </a:ext>
            </a:extLst>
          </p:cNvPr>
          <p:cNvSpPr txBox="1"/>
          <p:nvPr/>
        </p:nvSpPr>
        <p:spPr>
          <a:xfrm>
            <a:off x="1653974" y="6230437"/>
            <a:ext cx="5274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主催　岐阜市民病院　認知症疾患医療</a:t>
            </a:r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センター</a:t>
            </a:r>
            <a:endParaRPr kumimoji="1" lang="en-US" altLang="ja-JP" b="1" dirty="0">
              <a:solidFill>
                <a:schemeClr val="tx1">
                  <a:lumMod val="85000"/>
                  <a:lumOff val="1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r"/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お問い合わせ　　０５８－２５１</a:t>
            </a:r>
            <a:r>
              <a:rPr kumimoji="1" lang="ja-JP" alt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ー</a:t>
            </a:r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５８７１　　　</a:t>
            </a:r>
            <a:endParaRPr kumimoji="1"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E017BFEA-5F0E-4894-B244-C081DF7A936A}"/>
              </a:ext>
            </a:extLst>
          </p:cNvPr>
          <p:cNvSpPr txBox="1"/>
          <p:nvPr/>
        </p:nvSpPr>
        <p:spPr>
          <a:xfrm>
            <a:off x="-82573" y="2278993"/>
            <a:ext cx="10243423" cy="2154436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kumimoji="1" lang="en-US" altLang="ja-JP" sz="3200" b="1" dirty="0" smtClean="0">
              <a:ln>
                <a:solidFill>
                  <a:schemeClr val="bg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4800" b="1" dirty="0" smtClean="0">
                <a:ln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認知症の世界を見てみよう！</a:t>
            </a:r>
            <a:r>
              <a:rPr kumimoji="1" lang="ja-JP" altLang="en-US" b="1" dirty="0" smtClean="0">
                <a:ln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kumimoji="1" lang="en-US" altLang="ja-JP" b="1" dirty="0" smtClean="0">
                <a:ln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VR</a:t>
            </a:r>
            <a:r>
              <a:rPr kumimoji="1" lang="ja-JP" altLang="en-US" b="1" dirty="0" smtClean="0">
                <a:ln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認知症体験会）</a:t>
            </a:r>
            <a:endParaRPr kumimoji="1" lang="en-US" altLang="ja-JP" sz="4800" b="1" dirty="0" smtClean="0">
              <a:ln>
                <a:solidFill>
                  <a:schemeClr val="bg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00" b="1" dirty="0" smtClean="0">
                <a:ln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</a:t>
            </a:r>
            <a:r>
              <a:rPr kumimoji="1" lang="ja-JP" altLang="en-US" sz="2000" b="1" smtClean="0">
                <a:ln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ﾊﾞｰﾁｬﾙﾘｱﾘﾃｨ</a:t>
            </a:r>
            <a:r>
              <a:rPr kumimoji="1" lang="ja-JP" altLang="en-US" sz="2000" b="1" dirty="0" smtClean="0">
                <a:ln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kumimoji="1" lang="en-US" altLang="ja-JP" sz="2000" b="1" dirty="0" smtClean="0">
                <a:ln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VR</a:t>
            </a:r>
            <a:r>
              <a:rPr kumimoji="1" lang="ja-JP" altLang="en-US" sz="2000" b="1" dirty="0" smtClean="0">
                <a:ln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）の技術を活用し、認知症の中核症状を疑似体験するものです。</a:t>
            </a:r>
            <a:endParaRPr kumimoji="1" lang="en-US" altLang="ja-JP" sz="2000" b="1" dirty="0" smtClean="0">
              <a:ln>
                <a:solidFill>
                  <a:schemeClr val="bg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sz="2000" b="1" dirty="0">
              <a:ln>
                <a:solidFill>
                  <a:schemeClr val="bg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爆発 1 2"/>
          <p:cNvSpPr/>
          <p:nvPr/>
        </p:nvSpPr>
        <p:spPr>
          <a:xfrm>
            <a:off x="7616049" y="3774830"/>
            <a:ext cx="2473569" cy="1793631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体験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　無料！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16049" y="6488668"/>
            <a:ext cx="2356340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画像提供　ｼﾙﾊﾞｰｳｯﾄﾞ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E017BFEA-5F0E-4894-B244-C081DF7A936A}"/>
              </a:ext>
            </a:extLst>
          </p:cNvPr>
          <p:cNvSpPr txBox="1"/>
          <p:nvPr/>
        </p:nvSpPr>
        <p:spPr>
          <a:xfrm>
            <a:off x="7760806" y="2822972"/>
            <a:ext cx="2211583" cy="369332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n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kumimoji="1" lang="ja-JP" altLang="en-US" b="1" dirty="0">
                <a:ln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令和元年度</a:t>
            </a:r>
            <a:r>
              <a:rPr kumimoji="1" lang="ja-JP" altLang="en-US" b="1" dirty="0" smtClean="0">
                <a:ln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</a:t>
            </a:r>
            <a:endParaRPr kumimoji="1" lang="en-US" altLang="ja-JP" sz="4800" b="1" dirty="0" smtClean="0">
              <a:ln>
                <a:solidFill>
                  <a:schemeClr val="bg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637891"/>
              </p:ext>
            </p:extLst>
          </p:nvPr>
        </p:nvGraphicFramePr>
        <p:xfrm>
          <a:off x="1828800" y="166049"/>
          <a:ext cx="771573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123"/>
                <a:gridCol w="2344615"/>
                <a:gridCol w="2516064"/>
                <a:gridCol w="1928934"/>
              </a:tblGrid>
              <a:tr h="147016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令和元年</a:t>
                      </a:r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令和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1470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月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日（土）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月</a:t>
                      </a:r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日（土）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月</a:t>
                      </a:r>
                      <a:r>
                        <a:rPr kumimoji="1" lang="en-US" altLang="ja-JP" dirty="0" smtClean="0"/>
                        <a:t>8</a:t>
                      </a:r>
                      <a:r>
                        <a:rPr kumimoji="1" lang="ja-JP" altLang="en-US" dirty="0" smtClean="0"/>
                        <a:t>日（土）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470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時間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　　・　　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　　・　　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　　・　　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11328" y="134760"/>
            <a:ext cx="1242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33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開催日時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28800" y="1632662"/>
            <a:ext cx="9201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  <a:latin typeface="+mj-ea"/>
              </a:rPr>
              <a:t>※</a:t>
            </a:r>
            <a:r>
              <a:rPr lang="ja-JP" altLang="ja-JP" b="1" dirty="0" smtClean="0">
                <a:solidFill>
                  <a:srgbClr val="002060"/>
                </a:solidFill>
                <a:latin typeface="+mj-ea"/>
              </a:rPr>
              <a:t>各回</a:t>
            </a:r>
            <a:r>
              <a:rPr lang="ja-JP" altLang="en-US" b="1" dirty="0" smtClean="0">
                <a:solidFill>
                  <a:srgbClr val="002060"/>
                </a:solidFill>
                <a:latin typeface="+mj-ea"/>
              </a:rPr>
              <a:t>申し込み受付</a:t>
            </a:r>
            <a:r>
              <a:rPr lang="ja-JP" altLang="en-US" b="1" dirty="0">
                <a:solidFill>
                  <a:srgbClr val="002060"/>
                </a:solidFill>
                <a:latin typeface="+mj-ea"/>
              </a:rPr>
              <a:t>順　</a:t>
            </a:r>
            <a:r>
              <a:rPr lang="en-US" altLang="ja-JP" b="1" dirty="0">
                <a:solidFill>
                  <a:srgbClr val="002060"/>
                </a:solidFill>
                <a:latin typeface="+mj-ea"/>
              </a:rPr>
              <a:t>50</a:t>
            </a:r>
            <a:r>
              <a:rPr lang="ja-JP" altLang="ja-JP" b="1" dirty="0">
                <a:solidFill>
                  <a:srgbClr val="002060"/>
                </a:solidFill>
                <a:latin typeface="+mj-ea"/>
              </a:rPr>
              <a:t>名まで</a:t>
            </a:r>
            <a:r>
              <a:rPr lang="ja-JP" altLang="en-US" b="1" dirty="0">
                <a:solidFill>
                  <a:srgbClr val="002060"/>
                </a:solidFill>
                <a:latin typeface="+mj-ea"/>
              </a:rPr>
              <a:t>　</a:t>
            </a:r>
            <a:r>
              <a:rPr lang="en-US" altLang="ja-JP" b="1" dirty="0">
                <a:solidFill>
                  <a:srgbClr val="002060"/>
                </a:solidFill>
                <a:latin typeface="+mj-ea"/>
              </a:rPr>
              <a:t>6</a:t>
            </a:r>
            <a:r>
              <a:rPr lang="ja-JP" altLang="en-US" b="1" dirty="0">
                <a:solidFill>
                  <a:srgbClr val="002060"/>
                </a:solidFill>
                <a:latin typeface="+mj-ea"/>
              </a:rPr>
              <a:t>回とも同じ内容の体験会です</a:t>
            </a:r>
            <a:endParaRPr lang="en-US" altLang="ja-JP" b="1" dirty="0">
              <a:solidFill>
                <a:srgbClr val="002060"/>
              </a:solidFill>
              <a:latin typeface="+mj-ea"/>
            </a:endParaRPr>
          </a:p>
          <a:p>
            <a:r>
              <a:rPr kumimoji="1" lang="ja-JP" altLang="en-US" b="1" dirty="0">
                <a:solidFill>
                  <a:srgbClr val="002060"/>
                </a:solidFill>
                <a:latin typeface="+mj-ea"/>
              </a:rPr>
              <a:t>　</a:t>
            </a:r>
            <a:r>
              <a:rPr kumimoji="1" lang="ja-JP" altLang="en-US" b="1" dirty="0" smtClean="0">
                <a:solidFill>
                  <a:srgbClr val="002060"/>
                </a:solidFill>
                <a:latin typeface="+mj-ea"/>
              </a:rPr>
              <a:t>申し込みは別紙用紙</a:t>
            </a:r>
            <a:r>
              <a:rPr kumimoji="1" lang="ja-JP" altLang="en-US" b="1" dirty="0">
                <a:solidFill>
                  <a:srgbClr val="002060"/>
                </a:solidFill>
                <a:latin typeface="+mj-ea"/>
              </a:rPr>
              <a:t>を</a:t>
            </a:r>
            <a:r>
              <a:rPr kumimoji="1" lang="en-US" altLang="ja-JP" b="1" dirty="0">
                <a:solidFill>
                  <a:srgbClr val="002060"/>
                </a:solidFill>
                <a:latin typeface="+mj-ea"/>
              </a:rPr>
              <a:t>FAX</a:t>
            </a:r>
            <a:r>
              <a:rPr kumimoji="1" lang="ja-JP" altLang="en-US" b="1" dirty="0" err="1">
                <a:solidFill>
                  <a:srgbClr val="002060"/>
                </a:solidFill>
                <a:latin typeface="+mj-ea"/>
              </a:rPr>
              <a:t>、</a:t>
            </a:r>
            <a:r>
              <a:rPr kumimoji="1" lang="ja-JP" altLang="en-US" b="1" dirty="0">
                <a:solidFill>
                  <a:srgbClr val="002060"/>
                </a:solidFill>
                <a:latin typeface="+mj-ea"/>
              </a:rPr>
              <a:t>メールで送付下さい。お電話でも承ります。</a:t>
            </a:r>
            <a:endParaRPr kumimoji="1" lang="en-US" altLang="ja-JP" b="1" dirty="0">
              <a:solidFill>
                <a:srgbClr val="00206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358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小坂 亜紀</dc:creator>
  <cp:lastModifiedBy>岐阜県医師会　小坂 亜紀</cp:lastModifiedBy>
  <cp:revision>1</cp:revision>
  <dcterms:modified xsi:type="dcterms:W3CDTF">2019-10-23T01:11:31Z</dcterms:modified>
</cp:coreProperties>
</file>